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7" r:id="rId3"/>
    <p:sldId id="274" r:id="rId4"/>
    <p:sldId id="275" r:id="rId5"/>
    <p:sldId id="258" r:id="rId6"/>
    <p:sldId id="259" r:id="rId7"/>
    <p:sldId id="276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71" r:id="rId19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A4658-CE6D-4441-8938-DDAB418592ED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72314-1C0E-49E6-88BD-897CE51044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20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72314-1C0E-49E6-88BD-897CE510442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356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72314-1C0E-49E6-88BD-897CE510442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35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72314-1C0E-49E6-88BD-897CE510442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835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72314-1C0E-49E6-88BD-897CE510442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F7A90C-9B97-45F2-A14B-368351E41180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0793D7-6A22-4963-927C-A5FBFCF436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t413730.dou.obrazovanie33.ru/sveden/education/OOP_Napr_0_23.09.2020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786874" cy="6858000"/>
          </a:xfrm>
        </p:spPr>
        <p:txBody>
          <a:bodyPr>
            <a:noAutofit/>
          </a:bodyPr>
          <a:lstStyle/>
          <a:p>
            <a:pPr algn="ctr"/>
            <a:endParaRPr lang="ru-RU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детский сад № 59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.Ковров, ул.Машиностроителей, д.7А</a:t>
            </a:r>
          </a:p>
          <a:p>
            <a:pPr algn="ctr"/>
            <a:endParaRPr lang="ru-RU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Краткая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презентация </a:t>
            </a:r>
            <a:endParaRPr lang="ru-RU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образовательной программы дошкольного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МБДОУ №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59</a:t>
            </a:r>
          </a:p>
          <a:p>
            <a:pPr algn="ctr"/>
            <a:endParaRPr lang="ru-RU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b="1" dirty="0" smtClean="0"/>
          </a:p>
          <a:p>
            <a:pPr algn="ctr"/>
            <a:endParaRPr lang="ru-RU" sz="1400" b="1" dirty="0"/>
          </a:p>
        </p:txBody>
      </p:sp>
      <p:pic>
        <p:nvPicPr>
          <p:cNvPr id="24578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37" y="3786190"/>
            <a:ext cx="1809763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515220" cy="4286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освоения Программы </a:t>
            </a:r>
            <a:r>
              <a:rPr lang="ru-RU" sz="2800" b="1" dirty="0"/>
              <a:t>(ФГОС до п.4.6</a:t>
            </a:r>
            <a:r>
              <a:rPr lang="ru-RU" sz="2800" b="1" dirty="0" smtClean="0"/>
              <a:t>.)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503920" cy="483091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	К 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семи годам: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ребёнок овладевает основными культурными способами деятельности, проявляет инициативу и самостоятельность в игре, общении, конструировании и других видах детской активности. Способен выбирать себе род занятий, участников по совместной деятельности;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ребёнок положительно относится к миру, другим людям и самому себе, обладает чувством собственного достоинства.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ребёнок обладает воображением, которое реализуется в разных видах деятельности и прежде всего в игре. Ребёнок владеет разными формами и видами игры, различает условную и реальную ситуации, следует игровым правилам;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ребёнок достаточно хорошо владеет устной речью, может высказывать свои мысли и желания,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складываются предпосылки грамотности;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у ребёнка развита крупная и мелкая моторика. Он подвижен, вынослив, владеет основными произвольными движениями, может контролировать свои движения и управлять ими;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marL="0" indent="355600"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– 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людей. Склонен наблюдать, экспериментировать, строить смысловую картину окружающей реальности, обладает начальными знаниями о себе, о природном и социальном мире, в котором он живёт.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/>
          </a:p>
        </p:txBody>
      </p:sp>
      <p:pic>
        <p:nvPicPr>
          <p:cNvPr id="12290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87" cy="100018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572560" cy="5857916"/>
          </a:xfrm>
        </p:spPr>
        <p:txBody>
          <a:bodyPr>
            <a:normAutofit fontScale="70000" lnSpcReduction="20000"/>
          </a:bodyPr>
          <a:lstStyle/>
          <a:p>
            <a:pPr marL="0" indent="355600" algn="just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Целевые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ориентиры, представленные 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Программе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55600"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подлежат непосредственной оценке;</a:t>
            </a:r>
          </a:p>
          <a:p>
            <a:pPr marL="0" lvl="0" indent="355600"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являются непосредственным основанием оценки как итогового, так и промежуточного уровня развития детей;</a:t>
            </a:r>
          </a:p>
          <a:p>
            <a:pPr marL="0" lvl="0" indent="355600"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детей;</a:t>
            </a:r>
          </a:p>
          <a:p>
            <a:pPr marL="0" lvl="0" indent="355600"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соответствия установленным требованиям образовательной деятельности и подготовки детей;</a:t>
            </a:r>
          </a:p>
          <a:p>
            <a:pPr marL="0" lvl="0" indent="355600"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являются непосредственным основанием при оценке качества образования.</a:t>
            </a:r>
          </a:p>
          <a:p>
            <a:endParaRPr lang="ru-RU" dirty="0"/>
          </a:p>
        </p:txBody>
      </p:sp>
      <p:pic>
        <p:nvPicPr>
          <p:cNvPr id="11266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0096" cy="120014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929618" cy="6366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 описана по следующим направлениям (образовательным областям):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Социально-коммуникативное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обществе, включая моральные и нравственные ценности; развитие общения и взаимодействия ребёнка со взрослыми и сверстниками; становление самостоятельности, целенаправленности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endParaRPr lang="ru-RU" dirty="0"/>
          </a:p>
        </p:txBody>
      </p:sp>
      <p:pic>
        <p:nvPicPr>
          <p:cNvPr id="8194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61990" cy="114298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572560" cy="6715148"/>
          </a:xfrm>
        </p:spPr>
        <p:txBody>
          <a:bodyPr>
            <a:normAutofit fontScale="70000" lnSpcReduction="20000"/>
          </a:bodyPr>
          <a:lstStyle/>
          <a:p>
            <a:pPr lvl="1" algn="just"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Познавательное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ценностях нашего народа, об отечественных традициях и праздниках, о планете Земля как общем доме людей, об особенностях её природы, многообразии стран и народов мира.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Речевое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владение речью 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средством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общения и культуры; обогащение активного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словаря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развитие связной, грамматически правильной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диалогической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монологической речи; развитие речевого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творчества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развитие звуковой и интонационной культуры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речи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фонематического слуха; знакомство с книжной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культурой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детской литературой, понимание на слух текстов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различных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жанров детской литературы; формирование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звуковой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аналитико-синтетической активности 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предпосылки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 грамоте.</a:t>
            </a:r>
          </a:p>
          <a:p>
            <a:endParaRPr lang="ru-RU" dirty="0"/>
          </a:p>
        </p:txBody>
      </p:sp>
      <p:pic>
        <p:nvPicPr>
          <p:cNvPr id="7170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62"/>
            <a:ext cx="919127" cy="137869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643998" cy="6715148"/>
          </a:xfrm>
        </p:spPr>
        <p:txBody>
          <a:bodyPr>
            <a:normAutofit fontScale="25000" lnSpcReduction="20000"/>
          </a:bodyPr>
          <a:lstStyle/>
          <a:p>
            <a:pPr lvl="1" algn="just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произведений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pPr algn="just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			Физическое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включает приобретение опыта в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следующих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видах деятельности детей: двигательной, в том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числе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связанной с выполнением упражнений, направленных на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развитие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таких физических качеств, как координация 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гибкость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способствующих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правильному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формированию 	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опорно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	двигательной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системы организма, развитию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равновесия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координации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движения, крупной и мелкой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моторики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обеих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рук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а также с правильным, не наносящем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ущерба 	организму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выполнением основных движений (ходьба,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бег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мягкие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прыжки, повороты в обе стороны), формирование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начальных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представлений о некоторых видах спорта, овладение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подвижными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играми с правилами; становление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целенаправленности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 двигательной сфере;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становление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ценностей здорового образа жизни, овладение его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элементарными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нормами и правилами (в питании, двигательном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режиме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закаливании, при формировании полезных привычек 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	др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endParaRPr lang="ru-RU" sz="8000" dirty="0"/>
          </a:p>
        </p:txBody>
      </p:sp>
      <p:pic>
        <p:nvPicPr>
          <p:cNvPr id="6146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28694" cy="139304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21739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Программе раскрыты формы, способы, методы и средства её реализации, которые подбираются с учётом возрастных и индивидуальных особенностей воспитанников, специфики их образовательных потребностей и интересов в разных видах детской деятельности. При этом формы организации образовательного процесса опираются на один или несколько видов детской деятельности в условиях самостоятельной и (или) совместной деятельности обучающихся и педагогов. 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08443" y="404030"/>
            <a:ext cx="6115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детской деятельности</a:t>
            </a:r>
            <a:endParaRPr lang="ru-RU" sz="3600" dirty="0"/>
          </a:p>
        </p:txBody>
      </p:sp>
      <p:pic>
        <p:nvPicPr>
          <p:cNvPr id="5122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94" cy="139304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501122" cy="107157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сотрудничества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коллектива МБДОУ № 59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семьями воспитанников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Основной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сотрудничества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педагогического коллектива с семьями воспитанников в Программе является создание содружества «родители – дети – педагоги», в котором  все участники образовательного процесса влияют друг на друга, побуждая к саморазвитию, самореализации и самовоспитанию.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Достижение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невозможно без решения следующих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установления доверительных, партнерских отношений с каждой семьей;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создания условий для участия родителей в жизни ребенка в детском саду;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психолого-педагогической поддержки родителям в воспитании ребенка и повышении компетентности в вопросах развития и воспитания, охраны и укрепления здоровья детей;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непрерывное повышение компетентности педагогов в вопросах взаимодействия с семьями воспитанников.</a:t>
            </a:r>
          </a:p>
          <a:p>
            <a:endParaRPr lang="ru-RU" dirty="0"/>
          </a:p>
        </p:txBody>
      </p:sp>
      <p:pic>
        <p:nvPicPr>
          <p:cNvPr id="4098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28588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и направления  сотрудничества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родителями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47800"/>
            <a:ext cx="8790844" cy="5195910"/>
          </a:xfrm>
        </p:spPr>
        <p:txBody>
          <a:bodyPr>
            <a:normAutofit fontScale="47500" lnSpcReduction="20000"/>
          </a:bodyPr>
          <a:lstStyle/>
          <a:p>
            <a:pPr marL="85725" indent="-3175" algn="just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Педагогический мониторинг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Изучение своеобразия семей, их потребностей, запросов, проблем воспитания. Изучение удовлетворенности родителей работой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МБДОУ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5725" indent="-3175" algn="just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Педагогическая поддержка родителей</a:t>
            </a:r>
          </a:p>
          <a:p>
            <a:pPr marL="85725" indent="-3175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атмосферы общности интересов,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взаимоподдержки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решении проблем воспитания детей.</a:t>
            </a:r>
          </a:p>
          <a:p>
            <a:pPr marL="85725" indent="-3175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Организация совместной деятельности, направленной на развитие у родителей умений воспитания дошкольников, проявление уверенности  в успешности воспитательной деятельности.</a:t>
            </a:r>
          </a:p>
          <a:p>
            <a:pPr marL="85725" indent="-3175" algn="just">
              <a:buNone/>
            </a:pP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– педагогическое сопровождение семей на основе принципа дифференциации.</a:t>
            </a:r>
          </a:p>
          <a:p>
            <a:pPr marL="85725" indent="-3175" algn="just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Педагогическое  образование  родителей 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Формирование у родителей знаний о воспитании и развитии детей, практических навыков.</a:t>
            </a:r>
          </a:p>
          <a:p>
            <a:pPr marL="85725" indent="-3175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Знания о возрастных особенностях детей раннего и дошкольного возраста</a:t>
            </a:r>
          </a:p>
          <a:p>
            <a:pPr marL="85725" indent="-3175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Индивидуальная адресная помощь в воспитании детей.</a:t>
            </a:r>
          </a:p>
          <a:p>
            <a:pPr marL="85725" indent="-3175" algn="just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Педагогическое партнёрство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Обмен информацией о развитии ребёнка, его особенностях. Объединение усилий для развития и воспитания детей, приобщение родителей к педагогическому процессу, реализации ООП.</a:t>
            </a:r>
          </a:p>
          <a:p>
            <a:pPr marL="85725" indent="-3175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условий для творческой самореализации родителей и детей.</a:t>
            </a:r>
          </a:p>
          <a:p>
            <a:pPr marL="85725" indent="-3175" algn="just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Поддержка родительской инициативы</a:t>
            </a:r>
          </a:p>
          <a:p>
            <a:pPr marL="85725" indent="-3175" algn="just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условий для самореализации детей и семей воспитанников, привлечение к активному участию в жизни ДОУ</a:t>
            </a:r>
          </a:p>
          <a:p>
            <a:pPr marL="85725" indent="-3175" algn="just">
              <a:buNone/>
            </a:pPr>
            <a:endParaRPr lang="ru-RU" sz="1200" dirty="0" smtClean="0"/>
          </a:p>
          <a:p>
            <a:pPr algn="just"/>
            <a:endParaRPr lang="ru-RU" dirty="0"/>
          </a:p>
        </p:txBody>
      </p:sp>
      <p:pic>
        <p:nvPicPr>
          <p:cNvPr id="2050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871534" cy="130730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Программе представлены: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5262" y="1687189"/>
            <a:ext cx="8503920" cy="4572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писание образовательной деятельности по профессиональной коррекции нарушений развития детей.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аспорядок и режим дня.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омплексно-тематическое планирование.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 развивающей предметно-пространственной среды.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радиции МБДОУ № 59 и пр.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Ознакомиться подробно с содержанием основной образовательной программы дошкольного образования МБДОУ № 59 можно пройдя по следующей ссылке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t413730.dou.obrazovanie33.ru/sveden/education/OOP_Napr_0_23.09.2020.pdf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5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0"/>
            <a:ext cx="871534" cy="130730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362216" cy="8572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Нормативно-правовая основа для разработки образовательной программы МБДОУ № 59</a:t>
            </a:r>
            <a:endParaRPr lang="ru-RU" sz="24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04695"/>
            <a:ext cx="8862282" cy="542557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sz="4200" b="1" dirty="0" smtClean="0"/>
          </a:p>
          <a:p>
            <a:pPr marL="0" indent="0">
              <a:buNone/>
            </a:pPr>
            <a:r>
              <a:rPr lang="ru-RU" sz="4200" b="1" dirty="0" smtClean="0"/>
              <a:t>Федеральный </a:t>
            </a:r>
            <a:r>
              <a:rPr lang="ru-RU" sz="4200" b="1" dirty="0"/>
              <a:t>уровень</a:t>
            </a:r>
            <a:endParaRPr lang="ru-RU" sz="4200" dirty="0"/>
          </a:p>
          <a:p>
            <a:pPr lvl="0"/>
            <a:r>
              <a:rPr lang="ru-RU" sz="4800" dirty="0" smtClean="0"/>
              <a:t>Федеральный закон № 273-ФЗ от 29.12.2012 г. «Об образовании в РФ»;</a:t>
            </a:r>
          </a:p>
          <a:p>
            <a:pPr lvl="0"/>
            <a:r>
              <a:rPr lang="ru-RU" sz="4800" dirty="0" smtClean="0"/>
              <a:t>Приказ Министерства образования и науки РФ от 17 октября 2013 г. № 1155 «Об утверждении федерального государственного образовательного стандарта дошкольного образования» (зарегистрировано в Минюсте РФ 14 ноября 2013 г., № 30384);</a:t>
            </a:r>
          </a:p>
          <a:p>
            <a:pPr lvl="0"/>
            <a:r>
              <a:rPr lang="ru-RU" sz="4800" dirty="0" smtClean="0"/>
              <a:t> Приказ Министерства просвещения РФ от 21 января 2019 г. № 32 «О внесении изменений в Порядок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образования, утвержденный приказом Министерства образования и науки Российской Федерации от 30 августа 2013 г. № 1014»;</a:t>
            </a:r>
          </a:p>
          <a:p>
            <a:pPr lvl="0"/>
            <a:r>
              <a:rPr lang="ru-RU" sz="4800" dirty="0" smtClean="0"/>
              <a:t>Приказ Министерства образования и науки РФ от 8 апреля 2014 г. № 293 «Об утверждении Порядка приема на обучение по образовательным программам дошкольного образования» (зарегистрировано в Минюсте 12 мая 2014 г., № 32220, вступил в силу 27 мая 2014 г.);</a:t>
            </a:r>
          </a:p>
          <a:p>
            <a:pPr lvl="0"/>
            <a:r>
              <a:rPr lang="ru-RU" sz="4800" dirty="0" smtClean="0"/>
              <a:t> Приказ Министерства просвещения Российской Федерации от 21.01.2019 № 33 «О внесении изменений в порядок приёма на обучение по образовательным программам дошкольного образования»;</a:t>
            </a:r>
          </a:p>
          <a:p>
            <a:pPr lvl="0"/>
            <a:r>
              <a:rPr lang="ru-RU" sz="4800" dirty="0" smtClean="0"/>
              <a:t>Приказ Министерства здравоохранения и социального развития РФ от 26.08.2010 г. № 761н «Об утверждении единого квалификационного справочника должностей руководителей, специалистов и служащих». Раздел «Квалификационные характеристики должностей работников образования»;</a:t>
            </a:r>
          </a:p>
          <a:p>
            <a:pPr lvl="0"/>
            <a:r>
              <a:rPr lang="ru-RU" sz="4800" dirty="0" smtClean="0"/>
              <a:t>Приказ Министерства труда и социальной защиты РФ от 18 октября 2013 г. № 544н «Об утверждении профессионального стандарта «Педагог» (педагогическая деятельность в сфере дошкольного, начального общего, основного общего, среднего общего образования) (воспитатель, учитель)»;</a:t>
            </a:r>
          </a:p>
          <a:p>
            <a:pPr lvl="0"/>
            <a:r>
              <a:rPr lang="ru-RU" sz="4800" dirty="0" smtClean="0"/>
              <a:t>Постановление Главного государственного санитарного врача РФ от 28.09.2020 г. № 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молодежи»; </a:t>
            </a:r>
          </a:p>
          <a:p>
            <a:pPr lvl="0"/>
            <a:r>
              <a:rPr lang="ru-RU" sz="4800" dirty="0" smtClean="0"/>
              <a:t> Постановление Главного государственного санитарного врача РФ от 30 июня 2020 г. № 16 «Об утверждении санитарно-эпидемиологических правил СП 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</a:t>
            </a:r>
            <a:r>
              <a:rPr lang="ru-RU" sz="4800" dirty="0" err="1" smtClean="0"/>
              <a:t>коронавирусной</a:t>
            </a:r>
            <a:r>
              <a:rPr lang="ru-RU" sz="4800" dirty="0" smtClean="0"/>
              <a:t> инфекции 6 (COVID-19)»;</a:t>
            </a:r>
          </a:p>
          <a:p>
            <a:pPr lvl="0"/>
            <a:r>
              <a:rPr lang="ru-RU" sz="4800" dirty="0" smtClean="0"/>
              <a:t>Постановление Правительства РФ от 5 августа 2013 г. № 662 «Об осуществлении мониторинга системы образования»</a:t>
            </a:r>
          </a:p>
        </p:txBody>
      </p:sp>
      <p:pic>
        <p:nvPicPr>
          <p:cNvPr id="23554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15916" cy="107387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90712" cy="8572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Нормативно-правовая основа для разработки образовательной программы МБДОУ № 59</a:t>
            </a:r>
            <a:endParaRPr lang="ru-RU" sz="24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862282" cy="51845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sz="4400" b="1" dirty="0"/>
              <a:t>Федеральный </a:t>
            </a:r>
            <a:r>
              <a:rPr lang="ru-RU" sz="4400" b="1" dirty="0" smtClean="0"/>
              <a:t>уровень</a:t>
            </a:r>
          </a:p>
          <a:p>
            <a:pPr lvl="0">
              <a:buClr>
                <a:srgbClr val="D16349"/>
              </a:buClr>
            </a:pPr>
            <a:r>
              <a:rPr lang="ru-RU" sz="4800" dirty="0">
                <a:solidFill>
                  <a:prstClr val="black"/>
                </a:solidFill>
              </a:rPr>
              <a:t>Письмо Департамента государственной политики в сфере общего образования  Министерства образования и науки  РФ от 28.02.2014 г. № 08-249 «Комментарии к ФГОС дошкольного образования»;</a:t>
            </a:r>
          </a:p>
          <a:p>
            <a:pPr lvl="0">
              <a:buClr>
                <a:srgbClr val="D16349"/>
              </a:buClr>
            </a:pPr>
            <a:r>
              <a:rPr lang="ru-RU" sz="4800" dirty="0">
                <a:solidFill>
                  <a:prstClr val="black"/>
                </a:solidFill>
              </a:rPr>
              <a:t>Письмо Департамента государственной политики в сфере общего образования  Министерства образования и науки  РФ от 10.01.2014 г. № 08-10 «О Плане действий  по обеспечению введения ФГОС дошкольного образования» (далее – План действий по обеспечению введения ФГОС ДО (№ 08-10));</a:t>
            </a:r>
          </a:p>
          <a:p>
            <a:pPr lvl="0">
              <a:buClr>
                <a:srgbClr val="D16349"/>
              </a:buClr>
            </a:pPr>
            <a:r>
              <a:rPr lang="ru-RU" sz="4800" dirty="0">
                <a:solidFill>
                  <a:prstClr val="black"/>
                </a:solidFill>
              </a:rPr>
              <a:t>Письмо </a:t>
            </a:r>
            <a:r>
              <a:rPr lang="ru-RU" sz="4800" dirty="0" err="1">
                <a:solidFill>
                  <a:prstClr val="black"/>
                </a:solidFill>
              </a:rPr>
              <a:t>Рособрнадзора</a:t>
            </a:r>
            <a:r>
              <a:rPr lang="ru-RU" sz="4800" dirty="0">
                <a:solidFill>
                  <a:prstClr val="black"/>
                </a:solidFill>
              </a:rPr>
              <a:t> от 07.02.2014 г. № 01-52-22/05-382 «О недопустимости требования от организаций, осуществляющих образовательную деятельность по программам дошкольного образования, немедленного приведения уставных документов и образовательных программ в соответствие с ФГОС ДО»;</a:t>
            </a:r>
          </a:p>
          <a:p>
            <a:pPr lvl="0">
              <a:buClr>
                <a:srgbClr val="D16349"/>
              </a:buClr>
            </a:pPr>
            <a:r>
              <a:rPr lang="ru-RU" sz="4800" dirty="0">
                <a:solidFill>
                  <a:prstClr val="black"/>
                </a:solidFill>
              </a:rPr>
              <a:t>Письмо Министерства образования и науки РФ от 10.01.2014 г. № 08-5 «О соблюдении организациями, осуществляющими образовательную деятельность, требований, установленных федеральным государственным образовательным стандартом дошкольного образования»;</a:t>
            </a:r>
          </a:p>
          <a:p>
            <a:pPr lvl="0">
              <a:buClr>
                <a:srgbClr val="D16349"/>
              </a:buClr>
            </a:pPr>
            <a:r>
              <a:rPr lang="ru-RU" sz="4800" dirty="0">
                <a:solidFill>
                  <a:prstClr val="black"/>
                </a:solidFill>
              </a:rPr>
              <a:t>Федеральный закон РФ от 05.04.2013 г. № 44-ФЗ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4800" dirty="0" smtClean="0">
                <a:solidFill>
                  <a:prstClr val="black"/>
                </a:solidFill>
              </a:rPr>
              <a:t>».</a:t>
            </a:r>
            <a:endParaRPr lang="ru-RU" sz="4200" b="1" dirty="0"/>
          </a:p>
          <a:p>
            <a:pPr marL="0" indent="0">
              <a:buNone/>
            </a:pPr>
            <a:r>
              <a:rPr lang="ru-RU" sz="4200" b="1" dirty="0" smtClean="0"/>
              <a:t>Рег</a:t>
            </a:r>
            <a:r>
              <a:rPr lang="ru-RU" sz="4400" b="1" dirty="0" smtClean="0"/>
              <a:t>иональный уровень</a:t>
            </a:r>
            <a:endParaRPr lang="ru-RU" sz="4400" dirty="0"/>
          </a:p>
          <a:p>
            <a:pPr lvl="0"/>
            <a:r>
              <a:rPr lang="ru-RU" sz="4800" dirty="0"/>
              <a:t>Постановление Губернатора области  от 31.12.2013 г. №1567 «О внесении изменений в постановление Губернатора области от 28.02.2013 №220 «Об утверждении плана мероприятий («дорожной карты») Владимирской области «Изменения  в отраслях социальной сферы, направленные на повышение эффективности образования и науки»;</a:t>
            </a:r>
          </a:p>
          <a:p>
            <a:pPr lvl="0"/>
            <a:r>
              <a:rPr lang="ru-RU" sz="4800" dirty="0"/>
              <a:t>Письмо Департамента образования администрации Владимирской области «О недопустимости требования от организаций, осуществляющих образовательную деятельность по программам дошкольного образования, немедленного приведения образовательных программ в соответствии с ФГОС ДО</a:t>
            </a:r>
            <a:r>
              <a:rPr lang="ru-RU" sz="4800" dirty="0" smtClean="0"/>
              <a:t>»;</a:t>
            </a:r>
            <a:endParaRPr lang="ru-RU" sz="4800" dirty="0"/>
          </a:p>
          <a:p>
            <a:pPr lvl="0"/>
            <a:r>
              <a:rPr lang="ru-RU" sz="4800" dirty="0"/>
              <a:t>Постановление Губернатора области  от 04.02.2014 г. №59 «Об утверждении Государственной программы Владимирской области «Развитие образования» на 2014-2020 годы»;</a:t>
            </a:r>
          </a:p>
          <a:p>
            <a:pPr marL="0" indent="0">
              <a:buNone/>
            </a:pPr>
            <a:r>
              <a:rPr lang="ru-RU" sz="4400" b="1" dirty="0" smtClean="0"/>
              <a:t>Муниципальный уровень</a:t>
            </a:r>
            <a:endParaRPr lang="ru-RU" sz="4400" dirty="0"/>
          </a:p>
          <a:p>
            <a:pPr lvl="0"/>
            <a:r>
              <a:rPr lang="ru-RU" sz="4800" dirty="0"/>
              <a:t>Приказ управления образования администрации </a:t>
            </a:r>
            <a:r>
              <a:rPr lang="ru-RU" sz="4800" dirty="0" err="1"/>
              <a:t>г.Коврова</a:t>
            </a:r>
            <a:r>
              <a:rPr lang="ru-RU" sz="4800" dirty="0"/>
              <a:t> от 24.09.2013 года №311 «Об утверждении плана внедрения ФГОС дошкольного образования</a:t>
            </a:r>
            <a:r>
              <a:rPr lang="ru-RU" sz="4800" dirty="0" smtClean="0"/>
              <a:t>»;</a:t>
            </a:r>
            <a:endParaRPr lang="ru-RU" sz="4800" dirty="0"/>
          </a:p>
          <a:p>
            <a:pPr lvl="0"/>
            <a:r>
              <a:rPr lang="ru-RU" sz="4800" dirty="0"/>
              <a:t>Приказ управления образования администрации г. </a:t>
            </a:r>
            <a:r>
              <a:rPr lang="ru-RU" sz="4800" dirty="0" err="1"/>
              <a:t>Коврова</a:t>
            </a:r>
            <a:r>
              <a:rPr lang="ru-RU" sz="4800" dirty="0"/>
              <a:t> от 13.04.2015 г. №170 «О внесении изменений в приложение к приказу управления образования от 24.09.2013 №311 «Об утверждении плана внедрения ФГОС дошкольного образования</a:t>
            </a:r>
            <a:r>
              <a:rPr lang="ru-RU" sz="4800" dirty="0" smtClean="0"/>
              <a:t>».</a:t>
            </a:r>
          </a:p>
          <a:p>
            <a:pPr marL="0" indent="0">
              <a:buNone/>
            </a:pPr>
            <a:endParaRPr lang="ru-RU" sz="4800" dirty="0"/>
          </a:p>
        </p:txBody>
      </p:sp>
      <p:pic>
        <p:nvPicPr>
          <p:cNvPr id="21506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0"/>
            <a:ext cx="714412" cy="10716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03762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3242" y="395995"/>
            <a:ext cx="7675697" cy="70147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функционирующих групп</a:t>
            </a:r>
            <a:endParaRPr lang="ru-RU" sz="32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862282" cy="51845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sz="4400" b="1" dirty="0" smtClean="0"/>
              <a:t>Количество групп</a:t>
            </a:r>
            <a:r>
              <a:rPr lang="ru-RU" sz="4400" dirty="0" smtClean="0"/>
              <a:t>– </a:t>
            </a:r>
            <a:r>
              <a:rPr lang="ru-RU" sz="4400" dirty="0"/>
              <a:t>13</a:t>
            </a:r>
          </a:p>
          <a:p>
            <a:pPr marL="0" indent="0">
              <a:buNone/>
            </a:pPr>
            <a:r>
              <a:rPr lang="ru-RU" sz="4400" dirty="0" smtClean="0"/>
              <a:t> ранний </a:t>
            </a:r>
            <a:r>
              <a:rPr lang="ru-RU" sz="4400" dirty="0"/>
              <a:t>возраст </a:t>
            </a:r>
            <a:r>
              <a:rPr lang="ru-RU" sz="4400" dirty="0" smtClean="0"/>
              <a:t>– 3 группы, </a:t>
            </a:r>
            <a:r>
              <a:rPr lang="ru-RU" sz="4400" dirty="0"/>
              <a:t>дошкольный возраст – </a:t>
            </a:r>
            <a:r>
              <a:rPr lang="ru-RU" sz="4400" dirty="0" smtClean="0"/>
              <a:t>10 групп</a:t>
            </a:r>
            <a:endParaRPr lang="ru-RU" sz="4400" dirty="0"/>
          </a:p>
          <a:p>
            <a:pPr marL="0" indent="0">
              <a:buNone/>
            </a:pPr>
            <a:r>
              <a:rPr lang="ru-RU" sz="4400" dirty="0" err="1" smtClean="0"/>
              <a:t>Общеразвивающие</a:t>
            </a:r>
            <a:r>
              <a:rPr lang="ru-RU" sz="4400" dirty="0" smtClean="0"/>
              <a:t>:</a:t>
            </a:r>
            <a:endParaRPr lang="ru-RU" sz="4400" dirty="0"/>
          </a:p>
          <a:p>
            <a:pPr lvl="0"/>
            <a:r>
              <a:rPr lang="ru-RU" sz="4400" dirty="0"/>
              <a:t>2-я группа раннего возраста </a:t>
            </a:r>
            <a:r>
              <a:rPr lang="ru-RU" sz="4400" dirty="0" smtClean="0"/>
              <a:t>(с 1,5 </a:t>
            </a:r>
            <a:r>
              <a:rPr lang="ru-RU" sz="4400" dirty="0"/>
              <a:t>до 2 лет</a:t>
            </a:r>
            <a:r>
              <a:rPr lang="ru-RU" sz="4400" dirty="0" smtClean="0"/>
              <a:t>) – 1 группа,</a:t>
            </a:r>
            <a:endParaRPr lang="ru-RU" sz="4400" dirty="0"/>
          </a:p>
          <a:p>
            <a:pPr lvl="0"/>
            <a:r>
              <a:rPr lang="en-US" sz="4400" dirty="0" smtClean="0"/>
              <a:t>I</a:t>
            </a:r>
            <a:r>
              <a:rPr lang="ru-RU" sz="4400" dirty="0" smtClean="0"/>
              <a:t> младшая </a:t>
            </a:r>
            <a:r>
              <a:rPr lang="ru-RU" sz="4400" dirty="0"/>
              <a:t>группа </a:t>
            </a:r>
            <a:r>
              <a:rPr lang="ru-RU" sz="4400" dirty="0" smtClean="0"/>
              <a:t>(с </a:t>
            </a:r>
            <a:r>
              <a:rPr lang="ru-RU" sz="4400" dirty="0"/>
              <a:t>2 до 3 лет</a:t>
            </a:r>
            <a:r>
              <a:rPr lang="ru-RU" sz="4400" dirty="0" smtClean="0"/>
              <a:t>) – 2 группы,</a:t>
            </a:r>
            <a:endParaRPr lang="ru-RU" sz="4400" dirty="0"/>
          </a:p>
          <a:p>
            <a:pPr lvl="0"/>
            <a:r>
              <a:rPr lang="en-US" sz="4400" dirty="0" smtClean="0"/>
              <a:t>II</a:t>
            </a:r>
            <a:r>
              <a:rPr lang="ru-RU" sz="4400" dirty="0" smtClean="0"/>
              <a:t> </a:t>
            </a:r>
            <a:r>
              <a:rPr lang="ru-RU" sz="4400" dirty="0"/>
              <a:t>младшая группа </a:t>
            </a:r>
            <a:r>
              <a:rPr lang="ru-RU" sz="4400" dirty="0" smtClean="0"/>
              <a:t>(с </a:t>
            </a:r>
            <a:r>
              <a:rPr lang="ru-RU" sz="4400" dirty="0"/>
              <a:t>3 до 4 лет</a:t>
            </a:r>
            <a:r>
              <a:rPr lang="ru-RU" sz="4400" dirty="0" smtClean="0"/>
              <a:t>) – 2 группы,</a:t>
            </a:r>
            <a:endParaRPr lang="ru-RU" sz="4400" dirty="0"/>
          </a:p>
          <a:p>
            <a:pPr lvl="0"/>
            <a:r>
              <a:rPr lang="ru-RU" sz="4400" dirty="0"/>
              <a:t>средняя группа </a:t>
            </a:r>
            <a:r>
              <a:rPr lang="ru-RU" sz="4400" dirty="0" smtClean="0"/>
              <a:t>(с </a:t>
            </a:r>
            <a:r>
              <a:rPr lang="ru-RU" sz="4400" dirty="0"/>
              <a:t>4 до 5 лет</a:t>
            </a:r>
            <a:r>
              <a:rPr lang="ru-RU" sz="4400" dirty="0" smtClean="0"/>
              <a:t>) – 2 группы,</a:t>
            </a:r>
            <a:endParaRPr lang="ru-RU" sz="4400" dirty="0"/>
          </a:p>
          <a:p>
            <a:pPr lvl="0"/>
            <a:r>
              <a:rPr lang="ru-RU" sz="4400" dirty="0"/>
              <a:t>старшая группа </a:t>
            </a:r>
            <a:r>
              <a:rPr lang="ru-RU" sz="4400" dirty="0" smtClean="0"/>
              <a:t>(с </a:t>
            </a:r>
            <a:r>
              <a:rPr lang="ru-RU" sz="4400" dirty="0"/>
              <a:t>5 до 6 лет</a:t>
            </a:r>
            <a:r>
              <a:rPr lang="ru-RU" sz="4400" dirty="0" smtClean="0"/>
              <a:t>) – 3 группы,</a:t>
            </a:r>
            <a:endParaRPr lang="ru-RU" sz="4400" dirty="0"/>
          </a:p>
          <a:p>
            <a:pPr lvl="0"/>
            <a:r>
              <a:rPr lang="ru-RU" sz="4400" dirty="0"/>
              <a:t>подготовительная к школе группа </a:t>
            </a:r>
            <a:r>
              <a:rPr lang="ru-RU" sz="4400" dirty="0" smtClean="0"/>
              <a:t>(с </a:t>
            </a:r>
            <a:r>
              <a:rPr lang="ru-RU" sz="4400" dirty="0"/>
              <a:t>6 до 7 лет</a:t>
            </a:r>
            <a:r>
              <a:rPr lang="ru-RU" sz="4400" dirty="0" smtClean="0"/>
              <a:t>) – 2 группы</a:t>
            </a:r>
          </a:p>
          <a:p>
            <a:pPr lvl="0">
              <a:buNone/>
            </a:pPr>
            <a:r>
              <a:rPr lang="ru-RU" sz="4400" dirty="0" smtClean="0"/>
              <a:t>Группа компенсирующей направленности для детей с задержкой психического развития (с 5 до 7 лет) – 1 группа</a:t>
            </a:r>
            <a:r>
              <a:rPr lang="ru-RU" sz="4400" b="1" dirty="0" smtClean="0"/>
              <a:t> </a:t>
            </a:r>
          </a:p>
          <a:p>
            <a:pPr lvl="0">
              <a:buNone/>
            </a:pPr>
            <a:r>
              <a:rPr lang="ru-RU" sz="4400" b="1" dirty="0" smtClean="0"/>
              <a:t>Количество </a:t>
            </a:r>
            <a:r>
              <a:rPr lang="ru-RU" sz="4400" b="1" dirty="0"/>
              <a:t>воспитанников</a:t>
            </a:r>
            <a:r>
              <a:rPr lang="ru-RU" sz="4400" dirty="0"/>
              <a:t>:  </a:t>
            </a:r>
            <a:r>
              <a:rPr lang="ru-RU" sz="4400" dirty="0" smtClean="0"/>
              <a:t>276 </a:t>
            </a:r>
            <a:r>
              <a:rPr lang="ru-RU" sz="4400" dirty="0"/>
              <a:t>человек</a:t>
            </a:r>
          </a:p>
          <a:p>
            <a:pPr marL="0" indent="0">
              <a:buNone/>
            </a:pPr>
            <a:endParaRPr lang="ru-RU" sz="4400" b="1" dirty="0" smtClean="0"/>
          </a:p>
        </p:txBody>
      </p:sp>
      <p:pic>
        <p:nvPicPr>
          <p:cNvPr id="19458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714348" cy="10715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9334819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52"/>
            <a:ext cx="8322148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b="1" dirty="0" smtClean="0"/>
              <a:t>		Значимыми </a:t>
            </a:r>
            <a:r>
              <a:rPr lang="ru-RU" sz="2000" b="1" dirty="0" smtClean="0"/>
              <a:t>характеристиками для разработки и реализации программы являются:</a:t>
            </a:r>
            <a:endParaRPr lang="ru-RU" sz="2000" dirty="0" smtClean="0"/>
          </a:p>
          <a:p>
            <a:r>
              <a:rPr lang="ru-RU" sz="2000" dirty="0" smtClean="0"/>
              <a:t>Количество детей, виды групп.</a:t>
            </a:r>
          </a:p>
          <a:p>
            <a:r>
              <a:rPr lang="ru-RU" sz="2000" dirty="0" smtClean="0"/>
              <a:t>Индивидуальные особенности детей, воспитывающихся в образовательном учреждении (их физическое состояние и здоровье, отклонения в здоровье)</a:t>
            </a:r>
            <a:r>
              <a:rPr lang="ru-RU" sz="2000" i="1" dirty="0" smtClean="0"/>
              <a:t>.</a:t>
            </a:r>
            <a:endParaRPr lang="ru-RU" sz="2000" dirty="0" smtClean="0"/>
          </a:p>
          <a:p>
            <a:r>
              <a:rPr lang="ru-RU" sz="2000" dirty="0" smtClean="0"/>
              <a:t>Количественный и качественный состав педагогического коллектива.</a:t>
            </a:r>
          </a:p>
          <a:p>
            <a:r>
              <a:rPr lang="ru-RU" sz="2000" dirty="0" smtClean="0"/>
              <a:t>Социальный статус детского сада.</a:t>
            </a:r>
          </a:p>
          <a:p>
            <a:pPr>
              <a:buNone/>
            </a:pPr>
            <a:r>
              <a:rPr lang="ru-RU" sz="2000" b="1" dirty="0" smtClean="0"/>
              <a:t>		Структура </a:t>
            </a:r>
            <a:r>
              <a:rPr lang="ru-RU" sz="2000" b="1" dirty="0" smtClean="0"/>
              <a:t>ООП ДО:</a:t>
            </a:r>
            <a:r>
              <a:rPr lang="ru-RU" sz="2000" dirty="0" smtClean="0"/>
              <a:t> Программа включает три основных раздела: целевой, содержательный, организационный, в каждом из них отражается обязательная часть и часть, формируемая участниками образовательных отношений.</a:t>
            </a:r>
          </a:p>
          <a:p>
            <a:pPr>
              <a:buNone/>
            </a:pPr>
            <a:r>
              <a:rPr lang="ru-RU" sz="2000" b="1" dirty="0" smtClean="0"/>
              <a:t>		Содержание</a:t>
            </a:r>
            <a:r>
              <a:rPr lang="ru-RU" sz="2000" dirty="0" smtClean="0"/>
              <a:t> </a:t>
            </a:r>
            <a:r>
              <a:rPr lang="ru-RU" sz="2000" dirty="0" smtClean="0"/>
              <a:t>Программы обеспечивает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(далее - образовательные области):</a:t>
            </a:r>
          </a:p>
          <a:p>
            <a:pPr>
              <a:buNone/>
            </a:pPr>
            <a:r>
              <a:rPr lang="ru-RU" sz="2000" dirty="0" smtClean="0"/>
              <a:t>-          социально-коммуникативное развитие;</a:t>
            </a:r>
          </a:p>
          <a:p>
            <a:pPr>
              <a:buNone/>
            </a:pPr>
            <a:r>
              <a:rPr lang="ru-RU" sz="2000" dirty="0" smtClean="0"/>
              <a:t>-          познавательное развитие;</a:t>
            </a:r>
          </a:p>
          <a:p>
            <a:pPr>
              <a:buNone/>
            </a:pPr>
            <a:r>
              <a:rPr lang="ru-RU" sz="2000" dirty="0" smtClean="0"/>
              <a:t>-          речевое развитие;</a:t>
            </a:r>
          </a:p>
          <a:p>
            <a:pPr>
              <a:buNone/>
            </a:pPr>
            <a:r>
              <a:rPr lang="ru-RU" sz="2000" dirty="0" smtClean="0"/>
              <a:t>-          художественно-эстетическое развитие;</a:t>
            </a:r>
          </a:p>
          <a:p>
            <a:pPr>
              <a:buNone/>
            </a:pPr>
            <a:r>
              <a:rPr lang="ru-RU" sz="2000" dirty="0" smtClean="0"/>
              <a:t>-          физическое развитие.</a:t>
            </a:r>
          </a:p>
          <a:p>
            <a:pPr>
              <a:buNone/>
            </a:pPr>
            <a:r>
              <a:rPr lang="ru-RU" sz="2000" dirty="0" smtClean="0"/>
              <a:t>		Программа </a:t>
            </a:r>
            <a:r>
              <a:rPr lang="ru-RU" sz="2000" dirty="0" smtClean="0"/>
              <a:t>состоит из обязательной части и части, формируемой участниками образовательных отношений. Обе части являются взаимодополняющими и необходимыми с точки зрения реализации требований </a:t>
            </a:r>
            <a:r>
              <a:rPr lang="ru-RU" sz="2000" dirty="0" smtClean="0"/>
              <a:t>Стандарта.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462"/>
            <a:ext cx="857256" cy="128588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8286808" cy="6357982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4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Цель </a:t>
            </a:r>
            <a:r>
              <a:rPr lang="ru-RU" sz="4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- создать условия развития ребёнка, открывающие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</a:t>
            </a:r>
          </a:p>
          <a:p>
            <a:pPr algn="just">
              <a:buNone/>
            </a:pP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35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охраны и укрепления физического и психического здоровья детей, в том числе их эмоционального благополучия;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обеспечения равных возможностей для полноценного развития каждого ребенка в период дошкольного детства независимо от места проживания,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обеспечения преемственности целей, задач и содержания образования, реализуемых в рамках образовательных программ различных уровней (далее – преемственность основных образовательных программ дошкольного и начального общего образования);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объединения обучения и воспитания в целостный образовательный процесс на основе духовно-нравственных и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обеспечения вариативности и разнообразия содержания 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pPr lvl="0"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  <p:pic>
        <p:nvPicPr>
          <p:cNvPr id="16386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9631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Согласно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ФГОС дошкольного образования ООП МБДОУ № 59 решает задачи развития ребенка раннего и дошкольного возраста в соответствии с образовательными областями: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«Физическое развитие», «Социально-коммуникативное развитие», «Познавательное развитие», «Художественно-эстетическое развитие», «Речевое развитие».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61858" y="404664"/>
            <a:ext cx="6969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</a:t>
            </a:r>
            <a:endParaRPr lang="ru-RU" sz="4000" dirty="0"/>
          </a:p>
        </p:txBody>
      </p:sp>
      <p:pic>
        <p:nvPicPr>
          <p:cNvPr id="15362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3186789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Реализация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образовательных целей и задач Программы направлена на достижение целевых ориентиров дошкольного образования, которые описаны как основные характеристики развития ребёнка. Основные характеристики развития ребёнка представлены в виде изложения возможных достижений воспитанников на разных возрастных этапах дошкольного детства. 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404664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Целевые ориентиры образования </a:t>
            </a:r>
            <a:endParaRPr lang="ru-RU" sz="3600" dirty="0"/>
          </a:p>
        </p:txBody>
      </p:sp>
      <p:pic>
        <p:nvPicPr>
          <p:cNvPr id="14338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61990" cy="114298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786742" cy="121841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Целевые ориентиры образования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раннем возрасте </a:t>
            </a:r>
            <a:r>
              <a:rPr lang="ru-RU" sz="2400" b="1" dirty="0" smtClean="0"/>
              <a:t>(ФГОС до п.4.6.)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498269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		К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трём годам ребенок: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интересуется окружающими предметами, активно действует с ними, исследует их свойства, экспериментирует. </a:t>
            </a:r>
          </a:p>
          <a:p>
            <a:pPr marL="0" lv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использует специфические,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культурно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фиксированные предметные действия, знает назначение бытовых предметов (ложки, расчёски, карандаша и пр.) и умеет пользоваться ими. Проявляет настойчивость в достижении результата своих действий;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стремится к общению и воспринимает смыслы в различных ситуациях общения со взрослыми, активно подражает им в движениях и действиях, умеет действовать согласованно;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владеет активной и пассивной речью: понимает речь взрослых, может обращаться с вопросами и просьбами, знает названия окружающих предметов и игрушек;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проявляет интерес к сверстникам; наблюдает за их действиями и подражает им. Взаимодействие с ровесниками окрашено яркими эмоциями;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в короткой игре воспроизводит действия взрослого, впервые осуществляя игровые замещения;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проявляет самостоятельность в бытовых и игровых действиях. Владеет простейшими навыками самообслуживания;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любит слушать стихи, песни, короткие сказки, рассматривать картинки, двигаться под музыку. Проявляет живой эмоциональный отклик на эстетические впечатления. Охотно включается в продуктивные виды деятельности (изобразительную деятельность, конструирование и др.);</a:t>
            </a:r>
          </a:p>
          <a:p>
            <a:pPr marL="0" indent="35560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– с удовольствием двигается – ходит, бегает в разных направлениях, стремится осваивать различные виды движения (подпрыгивание, лазанье, перешагивание и пр.).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3314" name="Picture 2" descr="https://rad-dou12.caduk.ru/images/s1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62037" cy="114305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348</TotalTime>
  <Words>1083</Words>
  <Application>Microsoft Office PowerPoint</Application>
  <PresentationFormat>Экран (4:3)</PresentationFormat>
  <Paragraphs>153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 </vt:lpstr>
      <vt:lpstr>Нормативно-правовая основа для разработки образовательной программы МБДОУ № 59</vt:lpstr>
      <vt:lpstr>Нормативно-правовая основа для разработки образовательной программы МБДОУ № 59</vt:lpstr>
      <vt:lpstr>Количество функционирующих групп</vt:lpstr>
      <vt:lpstr>Слайд 5</vt:lpstr>
      <vt:lpstr>Слайд 6</vt:lpstr>
      <vt:lpstr>Слайд 7</vt:lpstr>
      <vt:lpstr>Слайд 8</vt:lpstr>
      <vt:lpstr>                 Целевые ориентиры образования  в раннем возрасте (ФГОС до п.4.6.):                 </vt:lpstr>
      <vt:lpstr>    Целевые ориентиры на этапе завершения освоения Программы (ФГОС до п.4.6.) </vt:lpstr>
      <vt:lpstr>Слайд 11</vt:lpstr>
      <vt:lpstr>Образовательная деятельность описана по следующим направлениям (образовательным областям):</vt:lpstr>
      <vt:lpstr>Слайд 13</vt:lpstr>
      <vt:lpstr>Слайд 14</vt:lpstr>
      <vt:lpstr>Слайд 15</vt:lpstr>
      <vt:lpstr>Особенности сотрудничества педагогического коллектива МБДОУ № 59  с семьями воспитанников</vt:lpstr>
      <vt:lpstr>Формы и направления  сотрудничества с родителями</vt:lpstr>
      <vt:lpstr>В Программе представлены: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38</cp:revision>
  <dcterms:created xsi:type="dcterms:W3CDTF">2015-09-03T11:34:03Z</dcterms:created>
  <dcterms:modified xsi:type="dcterms:W3CDTF">2021-04-14T12:50:43Z</dcterms:modified>
</cp:coreProperties>
</file>